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40" r:id="rId3"/>
    <p:sldId id="318" r:id="rId4"/>
    <p:sldId id="339" r:id="rId5"/>
    <p:sldId id="320" r:id="rId6"/>
    <p:sldId id="277" r:id="rId7"/>
    <p:sldId id="278" r:id="rId8"/>
    <p:sldId id="283" r:id="rId9"/>
    <p:sldId id="296" r:id="rId10"/>
    <p:sldId id="319" r:id="rId11"/>
    <p:sldId id="294" r:id="rId12"/>
    <p:sldId id="349" r:id="rId13"/>
    <p:sldId id="315" r:id="rId14"/>
    <p:sldId id="301" r:id="rId15"/>
    <p:sldId id="337" r:id="rId16"/>
    <p:sldId id="335" r:id="rId17"/>
    <p:sldId id="336" r:id="rId18"/>
    <p:sldId id="303" r:id="rId19"/>
    <p:sldId id="306" r:id="rId20"/>
    <p:sldId id="300" r:id="rId21"/>
    <p:sldId id="321" r:id="rId22"/>
    <p:sldId id="304" r:id="rId23"/>
    <p:sldId id="305" r:id="rId24"/>
    <p:sldId id="317" r:id="rId25"/>
    <p:sldId id="316" r:id="rId26"/>
    <p:sldId id="30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3"/>
    <p:restoredTop sz="95161" autoAdjust="0"/>
  </p:normalViewPr>
  <p:slideViewPr>
    <p:cSldViewPr snapToGrid="0" snapToObjects="1">
      <p:cViewPr varScale="1">
        <p:scale>
          <a:sx n="127" d="100"/>
          <a:sy n="127" d="100"/>
        </p:scale>
        <p:origin x="11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6D79B-97DA-854A-A274-ED8CD22E6A71}" type="datetimeFigureOut">
              <a:rPr lang="en-US" smtClean="0"/>
              <a:t>9/5/16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7E05C-D4E8-BD45-9FD0-23360E7F4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15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949D49-19D2-7449-A1ED-98A803C39A1B}" type="slidenum">
              <a:rPr lang="en-US"/>
              <a:pPr/>
              <a:t>2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28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DF267-AF45-B147-8AF1-0C86AA2FB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3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3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1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0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8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9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4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7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5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6">
                <a:lumMod val="40000"/>
                <a:lumOff val="60000"/>
              </a:schemeClr>
            </a:gs>
            <a:gs pos="66000">
              <a:schemeClr val="tx2">
                <a:lumMod val="20000"/>
                <a:lumOff val="8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DCAD3-8B45-A64D-A09A-6C0F46129E0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8ED7B-1423-F543-8A53-C154942CA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4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gif"/><Relationship Id="rId5" Type="http://schemas.openxmlformats.org/officeDocument/2006/relationships/image" Target="../media/image28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Relationship Id="rId3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1.emf"/><Relationship Id="rId6" Type="http://schemas.openxmlformats.org/officeDocument/2006/relationships/image" Target="../media/image2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992" y="3069504"/>
            <a:ext cx="9145992" cy="267765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Emin Özsoy (1,2), Robinson </a:t>
            </a:r>
            <a:r>
              <a:rPr lang="en-US" sz="2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Hordoir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 (3), Nathalie Toque (1), </a:t>
            </a:r>
            <a:r>
              <a:rPr lang="en-US" sz="2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Hazem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 Nagy (1,4), </a:t>
            </a:r>
            <a:r>
              <a:rPr lang="en-US" sz="2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Adil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 </a:t>
            </a:r>
            <a:r>
              <a:rPr lang="en-US" sz="2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Sözer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 (1,5), </a:t>
            </a:r>
            <a:r>
              <a:rPr lang="en-US" sz="2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Ozan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 </a:t>
            </a:r>
            <a:r>
              <a:rPr lang="en-US" sz="2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Mert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 </a:t>
            </a:r>
            <a:r>
              <a:rPr lang="en-US" sz="2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Göktürk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 (1,3), </a:t>
            </a:r>
            <a:r>
              <a:rPr lang="en-US" sz="2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Sinan</a:t>
            </a:r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 </a:t>
            </a:r>
            <a:r>
              <a:rPr lang="en-US" sz="2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Çevik</a:t>
            </a:r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 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American Typewriter"/>
              </a:rPr>
              <a:t>(6)</a:t>
            </a:r>
          </a:p>
          <a:p>
            <a:pPr algn="ctr"/>
            <a:r>
              <a:rPr lang="en-US" sz="2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(1) Institute of Marine Sciences, METU, </a:t>
            </a:r>
            <a:r>
              <a:rPr lang="en-US" sz="2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Erdemli</a:t>
            </a:r>
            <a:r>
              <a:rPr lang="en-US" sz="2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, Mersin, Turkey</a:t>
            </a:r>
          </a:p>
          <a:p>
            <a:pPr algn="ctr"/>
            <a:r>
              <a:rPr lang="en-US" sz="2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(2) İTÜ-AYBE, </a:t>
            </a:r>
            <a:r>
              <a:rPr lang="en-US" sz="2000" b="1" i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İstanbul, Turkey</a:t>
            </a:r>
          </a:p>
          <a:p>
            <a:pPr algn="ctr"/>
            <a:r>
              <a:rPr lang="en-US" sz="2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(3) SMHI, </a:t>
            </a:r>
            <a:r>
              <a:rPr lang="en-US" sz="2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Norrköping</a:t>
            </a:r>
            <a:r>
              <a:rPr lang="en-US" sz="2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, Sweden</a:t>
            </a:r>
          </a:p>
          <a:p>
            <a:pPr algn="ctr"/>
            <a:r>
              <a:rPr lang="en-US" sz="2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(4) Alexandria U., Alexandria, Egypt</a:t>
            </a:r>
          </a:p>
          <a:p>
            <a:pPr algn="ctr"/>
            <a:r>
              <a:rPr lang="en-US" sz="2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(5) ODU-FIMS, </a:t>
            </a:r>
            <a:r>
              <a:rPr lang="en-US" sz="2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Fatsa</a:t>
            </a:r>
            <a:r>
              <a:rPr lang="en-US" sz="2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, </a:t>
            </a:r>
            <a:r>
              <a:rPr lang="en-US" sz="2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Ordu</a:t>
            </a:r>
            <a:r>
              <a:rPr lang="en-US" sz="2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, Turkey</a:t>
            </a:r>
          </a:p>
          <a:p>
            <a:pPr algn="ctr"/>
            <a:r>
              <a:rPr lang="en-US" sz="2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(6) Turkish State Meteorology Service, </a:t>
            </a:r>
            <a:r>
              <a:rPr lang="en-US" sz="2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İnebolu</a:t>
            </a:r>
            <a:r>
              <a:rPr lang="en-US" sz="2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, Turkey</a:t>
            </a:r>
            <a:endParaRPr lang="en-US" sz="2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387" y="408408"/>
            <a:ext cx="8617488" cy="2308324"/>
          </a:xfrm>
          <a:prstGeom prst="rect">
            <a:avLst/>
          </a:prstGeom>
          <a:solidFill>
            <a:srgbClr val="0000FF"/>
          </a:solidFill>
          <a:ln w="57150" cmpd="sng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Modeling of Black Sea Circulation and </a:t>
            </a:r>
            <a:r>
              <a:rPr lang="en-US" sz="3600" dirty="0">
                <a:solidFill>
                  <a:srgbClr val="FFFF00"/>
                </a:solidFill>
              </a:rPr>
              <a:t>M</a:t>
            </a:r>
            <a:r>
              <a:rPr lang="en-US" sz="3600" dirty="0" smtClean="0">
                <a:solidFill>
                  <a:srgbClr val="FFFF00"/>
                </a:solidFill>
              </a:rPr>
              <a:t>ixing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-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Upwelling, Floods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 and Aegean Fires Triggered by </a:t>
            </a:r>
            <a:r>
              <a:rPr lang="en-US" sz="3600" dirty="0" err="1" smtClean="0">
                <a:solidFill>
                  <a:srgbClr val="FFFF00"/>
                </a:solidFill>
              </a:rPr>
              <a:t>Etesians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608" y="5472680"/>
            <a:ext cx="7998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İTÜ UUBF Seminar 17 March 2016</a:t>
            </a:r>
          </a:p>
          <a:p>
            <a:pPr algn="ctr"/>
            <a:r>
              <a:rPr lang="en-US" dirty="0" smtClean="0"/>
              <a:t>(also VII. Atmospheric Science Symposium ATMOS 2015 İTÜ, İstanbul, 28 April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5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169330" y="143932"/>
            <a:ext cx="3081867" cy="32258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 smtClean="0"/>
              <a:t>Intense </a:t>
            </a:r>
            <a:r>
              <a:rPr lang="en-US" sz="1600" dirty="0" err="1" smtClean="0"/>
              <a:t>meso</a:t>
            </a:r>
            <a:r>
              <a:rPr lang="en-US" sz="1600" dirty="0"/>
              <a:t>-</a:t>
            </a:r>
            <a:r>
              <a:rPr lang="en-US" sz="1600" dirty="0" smtClean="0"/>
              <a:t>scales: </a:t>
            </a:r>
            <a:endParaRPr lang="en-US" sz="1600" dirty="0"/>
          </a:p>
          <a:p>
            <a:pPr>
              <a:buFontTx/>
              <a:buChar char="-"/>
            </a:pPr>
            <a:r>
              <a:rPr lang="en-US" sz="1600" dirty="0" smtClean="0"/>
              <a:t>upwelling systems </a:t>
            </a:r>
          </a:p>
          <a:p>
            <a:pPr>
              <a:buFontTx/>
              <a:buChar char="-"/>
            </a:pPr>
            <a:r>
              <a:rPr lang="en-US" sz="1600" dirty="0" smtClean="0"/>
              <a:t>boundary currents</a:t>
            </a:r>
          </a:p>
          <a:p>
            <a:pPr>
              <a:buFontTx/>
              <a:buChar char="-"/>
            </a:pPr>
            <a:r>
              <a:rPr lang="en-US" sz="1600" dirty="0" smtClean="0"/>
              <a:t>jets </a:t>
            </a:r>
            <a:r>
              <a:rPr lang="en-US" sz="1600" dirty="0"/>
              <a:t>and eddies </a:t>
            </a:r>
            <a:endParaRPr lang="en-US" sz="1600" dirty="0" smtClean="0"/>
          </a:p>
          <a:p>
            <a:pPr>
              <a:buFontTx/>
              <a:buChar char="-"/>
            </a:pPr>
            <a:r>
              <a:rPr lang="en-US" sz="1600" dirty="0"/>
              <a:t>w</a:t>
            </a:r>
            <a:r>
              <a:rPr lang="en-US" sz="1600" dirty="0" smtClean="0"/>
              <a:t>inter ice cover in the north</a:t>
            </a:r>
          </a:p>
          <a:p>
            <a:pPr>
              <a:buFontTx/>
              <a:buChar char="-"/>
            </a:pPr>
            <a:r>
              <a:rPr lang="en-US" sz="1600" dirty="0"/>
              <a:t>e</a:t>
            </a:r>
            <a:r>
              <a:rPr lang="en-US" sz="1600" dirty="0" smtClean="0"/>
              <a:t>ntire basin ROFI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‘regions of fresh water influence’ </a:t>
            </a:r>
          </a:p>
          <a:p>
            <a:pPr>
              <a:buFontTx/>
              <a:buChar char="-"/>
            </a:pPr>
            <a:r>
              <a:rPr lang="en-US" sz="1600" dirty="0" smtClean="0"/>
              <a:t>sensitive climate</a:t>
            </a:r>
          </a:p>
          <a:p>
            <a:pPr>
              <a:buFontTx/>
              <a:buChar char="-"/>
            </a:pPr>
            <a:r>
              <a:rPr lang="en-US" sz="1600" dirty="0"/>
              <a:t>s</a:t>
            </a:r>
            <a:r>
              <a:rPr lang="en-US" sz="1600" dirty="0" smtClean="0"/>
              <a:t>ensitive ecosystem</a:t>
            </a:r>
          </a:p>
          <a:p>
            <a:pPr>
              <a:buFontTx/>
              <a:buChar char="-"/>
            </a:pPr>
            <a:r>
              <a:rPr lang="en-US" sz="1600" dirty="0"/>
              <a:t>r</a:t>
            </a:r>
            <a:r>
              <a:rPr lang="en-US" sz="1600" dirty="0" smtClean="0"/>
              <a:t>efs: Sur </a:t>
            </a:r>
            <a:r>
              <a:rPr lang="en-US" sz="1600" dirty="0"/>
              <a:t>et al., 1996,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Özsoy and </a:t>
            </a:r>
            <a:r>
              <a:rPr lang="en-US" sz="1600" dirty="0" err="1" smtClean="0"/>
              <a:t>Ünlüata</a:t>
            </a:r>
            <a:r>
              <a:rPr lang="en-US" sz="1600" dirty="0" smtClean="0"/>
              <a:t>, 1997</a:t>
            </a:r>
            <a:r>
              <a:rPr lang="en-US" sz="1600" dirty="0"/>
              <a:t>, </a:t>
            </a:r>
            <a:r>
              <a:rPr lang="en-US" sz="1600" dirty="0" smtClean="0"/>
              <a:t>1998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35" y="3454391"/>
            <a:ext cx="4265526" cy="287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785" y="465667"/>
            <a:ext cx="4260675" cy="2635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8" y="3352791"/>
            <a:ext cx="2897716" cy="33528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7202" y="3335849"/>
            <a:ext cx="192278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uoyancy driven</a:t>
            </a:r>
          </a:p>
          <a:p>
            <a:r>
              <a:rPr lang="en-US" dirty="0" smtClean="0"/>
              <a:t>boundary currents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1"/>
          </p:cNvCxnSpPr>
          <p:nvPr/>
        </p:nvCxnSpPr>
        <p:spPr>
          <a:xfrm flipV="1">
            <a:off x="4339785" y="1718733"/>
            <a:ext cx="2348882" cy="64722"/>
          </a:xfrm>
          <a:prstGeom prst="straightConnector1">
            <a:avLst/>
          </a:prstGeom>
          <a:ln w="63500" cap="flat" cmpd="sng">
            <a:solidFill>
              <a:schemeClr val="accent6">
                <a:lumMod val="75000"/>
              </a:schemeClr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34935" y="2088065"/>
            <a:ext cx="2099732" cy="350335"/>
          </a:xfrm>
          <a:prstGeom prst="straightConnector1">
            <a:avLst/>
          </a:prstGeom>
          <a:ln w="63500" cap="flat" cmpd="sng">
            <a:solidFill>
              <a:schemeClr val="accent6">
                <a:lumMod val="75000"/>
              </a:schemeClr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99467" y="2088065"/>
            <a:ext cx="1625600" cy="485802"/>
          </a:xfrm>
          <a:prstGeom prst="straightConnector1">
            <a:avLst/>
          </a:prstGeom>
          <a:ln w="63500" cap="flat" cmpd="sng">
            <a:solidFill>
              <a:schemeClr val="accent6">
                <a:lumMod val="75000"/>
              </a:schemeClr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01118" y="1871133"/>
            <a:ext cx="118621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upwellings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877734" y="3982180"/>
            <a:ext cx="982133" cy="505153"/>
          </a:xfrm>
          <a:prstGeom prst="straightConnector1">
            <a:avLst/>
          </a:prstGeom>
          <a:ln w="63500" cap="flat" cmpd="sng">
            <a:solidFill>
              <a:schemeClr val="accent6">
                <a:lumMod val="75000"/>
              </a:schemeClr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710267" y="3759200"/>
            <a:ext cx="1286936" cy="592667"/>
          </a:xfrm>
          <a:prstGeom prst="straightConnector1">
            <a:avLst/>
          </a:prstGeom>
          <a:ln w="63500" cap="flat" cmpd="sng">
            <a:solidFill>
              <a:schemeClr val="accent6">
                <a:lumMod val="75000"/>
              </a:schemeClr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33193" y="6059266"/>
            <a:ext cx="2736647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opographic interactions of</a:t>
            </a:r>
          </a:p>
          <a:p>
            <a:r>
              <a:rPr lang="en-US" dirty="0" smtClean="0"/>
              <a:t>boundary currents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959637" y="5825067"/>
            <a:ext cx="1374363" cy="307413"/>
          </a:xfrm>
          <a:prstGeom prst="straightConnector1">
            <a:avLst/>
          </a:prstGeom>
          <a:ln w="63500" cap="flat" cmpd="sng">
            <a:solidFill>
              <a:schemeClr val="accent6">
                <a:lumMod val="75000"/>
              </a:schemeClr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032000" y="6332839"/>
            <a:ext cx="1289062" cy="372758"/>
          </a:xfrm>
          <a:prstGeom prst="straightConnector1">
            <a:avLst/>
          </a:prstGeom>
          <a:ln w="63500" cap="flat" cmpd="sng">
            <a:solidFill>
              <a:schemeClr val="accent6">
                <a:lumMod val="75000"/>
              </a:schemeClr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9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648" y="0"/>
            <a:ext cx="6372352" cy="6459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07267"/>
            <a:ext cx="2894279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The circulation of the Black Sea is </a:t>
            </a:r>
            <a:endParaRPr lang="en-GB" sz="1400" dirty="0" smtClean="0"/>
          </a:p>
          <a:p>
            <a:r>
              <a:rPr lang="en-GB" sz="1400" dirty="0" smtClean="0"/>
              <a:t>mainly </a:t>
            </a:r>
            <a:r>
              <a:rPr lang="en-GB" sz="1400" dirty="0"/>
              <a:t>wind an buoyancy driven, </a:t>
            </a:r>
            <a:endParaRPr lang="en-GB" sz="1400" dirty="0" smtClean="0"/>
          </a:p>
          <a:p>
            <a:r>
              <a:rPr lang="en-GB" sz="1400" dirty="0" smtClean="0"/>
              <a:t>and </a:t>
            </a:r>
            <a:r>
              <a:rPr lang="en-GB" sz="1400" dirty="0"/>
              <a:t>surface intensified, with a </a:t>
            </a:r>
            <a:endParaRPr lang="en-GB" sz="1400" dirty="0" smtClean="0"/>
          </a:p>
          <a:p>
            <a:r>
              <a:rPr lang="en-GB" sz="1400" dirty="0" smtClean="0"/>
              <a:t>strong </a:t>
            </a:r>
            <a:r>
              <a:rPr lang="en-GB" sz="1400" dirty="0"/>
              <a:t>stratification that has </a:t>
            </a:r>
            <a:r>
              <a:rPr lang="en-GB" sz="1400" dirty="0" smtClean="0"/>
              <a:t>evolved</a:t>
            </a:r>
          </a:p>
          <a:p>
            <a:r>
              <a:rPr lang="en-GB" sz="1400" dirty="0" smtClean="0"/>
              <a:t> </a:t>
            </a:r>
            <a:r>
              <a:rPr lang="en-GB" sz="1400" dirty="0"/>
              <a:t>by great amounts of fresh </a:t>
            </a:r>
            <a:r>
              <a:rPr lang="en-GB" sz="1400" dirty="0" smtClean="0"/>
              <a:t>water</a:t>
            </a:r>
          </a:p>
          <a:p>
            <a:r>
              <a:rPr lang="en-GB" sz="1400" dirty="0" smtClean="0"/>
              <a:t>supplied </a:t>
            </a:r>
            <a:r>
              <a:rPr lang="en-GB" sz="1400" dirty="0"/>
              <a:t>by rivers such as the </a:t>
            </a:r>
            <a:endParaRPr lang="en-GB" sz="1400" dirty="0" smtClean="0"/>
          </a:p>
          <a:p>
            <a:r>
              <a:rPr lang="en-GB" sz="1400" dirty="0" smtClean="0"/>
              <a:t>Danube</a:t>
            </a:r>
            <a:r>
              <a:rPr lang="en-GB" sz="1400" dirty="0"/>
              <a:t>, </a:t>
            </a:r>
            <a:r>
              <a:rPr lang="en-GB" sz="1400" dirty="0" err="1"/>
              <a:t>Dniepr</a:t>
            </a:r>
            <a:r>
              <a:rPr lang="en-GB" sz="1400" dirty="0"/>
              <a:t>, Dniester in the </a:t>
            </a:r>
            <a:endParaRPr lang="en-GB" sz="1400" dirty="0" smtClean="0"/>
          </a:p>
          <a:p>
            <a:r>
              <a:rPr lang="en-GB" sz="1400" dirty="0" smtClean="0"/>
              <a:t>northwest</a:t>
            </a:r>
            <a:r>
              <a:rPr lang="en-GB" sz="1400" dirty="0"/>
              <a:t>, which form a coastal flow </a:t>
            </a:r>
            <a:endParaRPr lang="en-GB" sz="1400" dirty="0" smtClean="0"/>
          </a:p>
          <a:p>
            <a:r>
              <a:rPr lang="en-GB" sz="1400" dirty="0" smtClean="0"/>
              <a:t>of </a:t>
            </a:r>
            <a:r>
              <a:rPr lang="en-GB" sz="1400" dirty="0"/>
              <a:t>low salinity water along with </a:t>
            </a:r>
            <a:endParaRPr lang="en-GB" sz="1400" dirty="0" smtClean="0"/>
          </a:p>
          <a:p>
            <a:r>
              <a:rPr lang="en-GB" sz="1400" dirty="0" smtClean="0"/>
              <a:t>the </a:t>
            </a:r>
            <a:r>
              <a:rPr lang="en-GB" sz="1400" dirty="0"/>
              <a:t>rim current. </a:t>
            </a:r>
            <a:endParaRPr lang="en-GB" sz="1400" dirty="0" smtClean="0"/>
          </a:p>
          <a:p>
            <a:r>
              <a:rPr lang="en-GB" sz="1400" dirty="0" smtClean="0"/>
              <a:t>There </a:t>
            </a:r>
            <a:r>
              <a:rPr lang="en-GB" sz="1400" dirty="0"/>
              <a:t>is a strong horizontal </a:t>
            </a:r>
            <a:endParaRPr lang="en-GB" sz="1400" dirty="0" smtClean="0"/>
          </a:p>
          <a:p>
            <a:r>
              <a:rPr lang="en-GB" sz="1400" dirty="0" smtClean="0"/>
              <a:t>Stratification across </a:t>
            </a:r>
            <a:r>
              <a:rPr lang="en-GB" sz="1400" dirty="0"/>
              <a:t>the front</a:t>
            </a:r>
            <a:r>
              <a:rPr lang="en-GB" sz="1400" dirty="0" smtClean="0"/>
              <a:t>, </a:t>
            </a:r>
          </a:p>
          <a:p>
            <a:r>
              <a:rPr lang="en-GB" sz="1400" dirty="0" smtClean="0"/>
              <a:t>both </a:t>
            </a:r>
            <a:r>
              <a:rPr lang="en-GB" sz="1400" dirty="0"/>
              <a:t>due to salinity</a:t>
            </a:r>
            <a:r>
              <a:rPr lang="en-GB" sz="1400" dirty="0" smtClean="0"/>
              <a:t>, </a:t>
            </a:r>
            <a:r>
              <a:rPr lang="en-GB" sz="1400" dirty="0"/>
              <a:t>as well as </a:t>
            </a:r>
            <a:endParaRPr lang="en-GB" sz="1400" dirty="0" smtClean="0"/>
          </a:p>
          <a:p>
            <a:r>
              <a:rPr lang="en-GB" sz="1400" dirty="0" smtClean="0"/>
              <a:t>temperature </a:t>
            </a:r>
            <a:r>
              <a:rPr lang="en-GB" sz="1400" dirty="0"/>
              <a:t>in the winter </a:t>
            </a:r>
            <a:endParaRPr lang="en-GB" sz="1400" dirty="0" smtClean="0"/>
          </a:p>
          <a:p>
            <a:r>
              <a:rPr lang="en-GB" sz="1400" dirty="0" smtClean="0"/>
              <a:t>months </a:t>
            </a:r>
            <a:r>
              <a:rPr lang="en-GB" sz="1400" dirty="0"/>
              <a:t>when ice is formed in the </a:t>
            </a:r>
            <a:endParaRPr lang="en-GB" sz="1400" dirty="0" smtClean="0"/>
          </a:p>
          <a:p>
            <a:r>
              <a:rPr lang="en-GB" sz="1400" dirty="0" smtClean="0"/>
              <a:t>northwest</a:t>
            </a:r>
            <a:r>
              <a:rPr lang="en-GB" sz="1400" dirty="0"/>
              <a:t>.</a:t>
            </a:r>
          </a:p>
          <a:p>
            <a:endParaRPr lang="en-GB" sz="1400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FEB28, 1982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26273" y="0"/>
            <a:ext cx="2017727" cy="1077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mpd="sng"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lIns="91433" tIns="45717" rIns="91433" bIns="45717" rtlCol="0">
            <a:spAutoFit/>
          </a:bodyPr>
          <a:lstStyle/>
          <a:p>
            <a:pPr algn="ctr"/>
            <a:r>
              <a:rPr lang="en-GB" sz="3200" dirty="0"/>
              <a:t>w</a:t>
            </a:r>
            <a:r>
              <a:rPr lang="en-GB" sz="3200" dirty="0" smtClean="0"/>
              <a:t>inter </a:t>
            </a:r>
            <a:r>
              <a:rPr lang="en-GB" sz="3200" dirty="0" err="1" smtClean="0"/>
              <a:t>sst</a:t>
            </a:r>
            <a:endParaRPr lang="en-GB" sz="3200" dirty="0" smtClean="0"/>
          </a:p>
          <a:p>
            <a:pPr algn="ctr"/>
            <a:r>
              <a:rPr lang="en-GB" sz="3200" dirty="0" smtClean="0"/>
              <a:t>shelf flow </a:t>
            </a:r>
            <a:endParaRPr lang="en-US" sz="32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95677" y="1336787"/>
            <a:ext cx="896851" cy="1102849"/>
          </a:xfrm>
          <a:prstGeom prst="straightConnector1">
            <a:avLst/>
          </a:prstGeom>
          <a:ln w="76200" cmpd="sng">
            <a:solidFill>
              <a:srgbClr val="C975FF"/>
            </a:solidFill>
            <a:tailEnd type="triangle" w="med" len="lg"/>
          </a:ln>
          <a:effectLst>
            <a:glow rad="63500">
              <a:schemeClr val="accent1">
                <a:alpha val="77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6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86" y="487724"/>
            <a:ext cx="7421938" cy="5601406"/>
          </a:xfrm>
          <a:prstGeom prst="rect">
            <a:avLst/>
          </a:prstGeom>
        </p:spPr>
      </p:pic>
      <p:sp>
        <p:nvSpPr>
          <p:cNvPr id="5" name="Curved Right Arrow 4"/>
          <p:cNvSpPr/>
          <p:nvPr/>
        </p:nvSpPr>
        <p:spPr>
          <a:xfrm>
            <a:off x="1295974" y="2029983"/>
            <a:ext cx="1252032" cy="3287421"/>
          </a:xfrm>
          <a:prstGeom prst="curvedRightArrow">
            <a:avLst/>
          </a:prstGeom>
          <a:gradFill flip="none" rotWithShape="1">
            <a:gsLst>
              <a:gs pos="0">
                <a:srgbClr val="ABFF08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735466" y="4201110"/>
            <a:ext cx="445056" cy="803310"/>
          </a:xfrm>
          <a:prstGeom prst="straightConnector1">
            <a:avLst/>
          </a:prstGeom>
          <a:ln w="76200" cmpd="sng">
            <a:solidFill>
              <a:srgbClr val="C975FF"/>
            </a:solidFill>
            <a:tailEnd type="triangle" w="med" len="lg"/>
          </a:ln>
          <a:effectLst>
            <a:glow rad="63500">
              <a:schemeClr val="accent1">
                <a:alpha val="77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2935" y="25110"/>
            <a:ext cx="3034018" cy="15696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mpd="sng"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lIns="91433" tIns="45717" rIns="91433" bIns="45717" rtlCol="0">
            <a:spAutoFit/>
          </a:bodyPr>
          <a:lstStyle/>
          <a:p>
            <a:pPr algn="ctr"/>
            <a:r>
              <a:rPr lang="en-GB" sz="3200" dirty="0"/>
              <a:t>w</a:t>
            </a:r>
            <a:r>
              <a:rPr lang="en-GB" sz="3200" dirty="0" smtClean="0"/>
              <a:t>inter </a:t>
            </a:r>
            <a:r>
              <a:rPr lang="en-GB" sz="3200" dirty="0" err="1" smtClean="0"/>
              <a:t>sst</a:t>
            </a:r>
            <a:endParaRPr lang="en-GB" sz="3200" dirty="0" smtClean="0"/>
          </a:p>
          <a:p>
            <a:pPr algn="ctr"/>
            <a:r>
              <a:rPr lang="en-GB" sz="3200" dirty="0" smtClean="0"/>
              <a:t>shelf flow</a:t>
            </a:r>
          </a:p>
          <a:p>
            <a:pPr algn="ctr"/>
            <a:r>
              <a:rPr lang="en-GB" sz="3200" dirty="0"/>
              <a:t>a</a:t>
            </a:r>
            <a:r>
              <a:rPr lang="en-GB" sz="3200" dirty="0" smtClean="0"/>
              <a:t>nd upwelling </a:t>
            </a:r>
            <a:endParaRPr lang="en-US" sz="32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124910" y="3821167"/>
            <a:ext cx="0" cy="901004"/>
          </a:xfrm>
          <a:prstGeom prst="straightConnector1">
            <a:avLst/>
          </a:prstGeom>
          <a:ln w="76200" cmpd="sng">
            <a:solidFill>
              <a:srgbClr val="C975FF"/>
            </a:solidFill>
            <a:tailEnd type="triangle" w="med" len="lg"/>
          </a:ln>
          <a:effectLst>
            <a:glow rad="63500">
              <a:schemeClr val="accent1">
                <a:alpha val="77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993311" y="4146830"/>
            <a:ext cx="466766" cy="803310"/>
          </a:xfrm>
          <a:prstGeom prst="straightConnector1">
            <a:avLst/>
          </a:prstGeom>
          <a:ln w="76200" cmpd="sng">
            <a:solidFill>
              <a:srgbClr val="C975FF"/>
            </a:solidFill>
            <a:tailEnd type="triangle" w="med" len="lg"/>
          </a:ln>
          <a:effectLst>
            <a:glow rad="63500">
              <a:schemeClr val="accent1">
                <a:alpha val="77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03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231" y="561571"/>
            <a:ext cx="5518178" cy="49727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A boundary or rim current runs c</a:t>
            </a:r>
            <a:r>
              <a:rPr lang="en-GB" dirty="0" smtClean="0"/>
              <a:t>yclonically </a:t>
            </a:r>
            <a:r>
              <a:rPr lang="en-GB" dirty="0"/>
              <a:t>around the Black Sea, </a:t>
            </a:r>
            <a:r>
              <a:rPr lang="en-GB" dirty="0" smtClean="0"/>
              <a:t>and </a:t>
            </a:r>
            <a:r>
              <a:rPr lang="en-GB" dirty="0"/>
              <a:t>the jet currents along the </a:t>
            </a:r>
            <a:r>
              <a:rPr lang="en-GB" dirty="0" smtClean="0"/>
              <a:t>southwest </a:t>
            </a:r>
            <a:r>
              <a:rPr lang="en-GB" dirty="0"/>
              <a:t>often become unstable, </a:t>
            </a:r>
            <a:r>
              <a:rPr lang="en-GB" dirty="0" smtClean="0"/>
              <a:t>triggered </a:t>
            </a:r>
            <a:r>
              <a:rPr lang="en-GB" dirty="0"/>
              <a:t>by the sharp topographical </a:t>
            </a:r>
            <a:r>
              <a:rPr lang="en-GB" dirty="0" smtClean="0"/>
              <a:t>changes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7762" y="4738083"/>
            <a:ext cx="2736647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opographic interactions of</a:t>
            </a:r>
          </a:p>
          <a:p>
            <a:r>
              <a:rPr lang="en-US" dirty="0"/>
              <a:t>t</a:t>
            </a:r>
            <a:r>
              <a:rPr lang="en-US" dirty="0" smtClean="0"/>
              <a:t>he boundary current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185" y="2672600"/>
            <a:ext cx="1531001" cy="20313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Sur et al. 1996</a:t>
            </a:r>
          </a:p>
          <a:p>
            <a:r>
              <a:rPr lang="en-US" dirty="0"/>
              <a:t>m</a:t>
            </a:r>
            <a:r>
              <a:rPr lang="en-US" dirty="0" smtClean="0"/>
              <a:t>eandering</a:t>
            </a:r>
          </a:p>
          <a:p>
            <a:r>
              <a:rPr lang="en-US" dirty="0"/>
              <a:t>c</a:t>
            </a:r>
            <a:r>
              <a:rPr lang="en-US" dirty="0" smtClean="0"/>
              <a:t>urrent</a:t>
            </a:r>
          </a:p>
          <a:p>
            <a:r>
              <a:rPr lang="en-US" dirty="0"/>
              <a:t>e</a:t>
            </a:r>
            <a:r>
              <a:rPr lang="en-US" dirty="0" smtClean="0"/>
              <a:t>astward </a:t>
            </a:r>
          </a:p>
          <a:p>
            <a:r>
              <a:rPr lang="en-US" dirty="0" smtClean="0"/>
              <a:t>propagation </a:t>
            </a:r>
          </a:p>
          <a:p>
            <a:r>
              <a:rPr lang="en-US" dirty="0"/>
              <a:t>s</a:t>
            </a:r>
            <a:r>
              <a:rPr lang="en-US" dirty="0" smtClean="0"/>
              <a:t>peed</a:t>
            </a:r>
          </a:p>
          <a:p>
            <a:r>
              <a:rPr lang="en-US" dirty="0" smtClean="0"/>
              <a:t> ~ 10 km/day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75531" y="3948234"/>
            <a:ext cx="109593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upwelling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7061876" y="4132900"/>
            <a:ext cx="613655" cy="0"/>
          </a:xfrm>
          <a:prstGeom prst="straightConnector1">
            <a:avLst/>
          </a:prstGeom>
          <a:ln w="63500" cap="flat" cmpd="sng">
            <a:solidFill>
              <a:schemeClr val="accent6">
                <a:lumMod val="75000"/>
              </a:schemeClr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66" y="5474368"/>
            <a:ext cx="4439297" cy="14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7" y="3517904"/>
            <a:ext cx="3454632" cy="3153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" y="2842904"/>
            <a:ext cx="1757312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Surface winds on</a:t>
            </a:r>
          </a:p>
          <a:p>
            <a:r>
              <a:rPr lang="en-US" sz="1600" dirty="0" smtClean="0"/>
              <a:t>on 18 Sep 2012</a:t>
            </a:r>
          </a:p>
          <a:p>
            <a:r>
              <a:rPr lang="en-US" sz="1600" dirty="0" smtClean="0"/>
              <a:t>(</a:t>
            </a:r>
            <a:r>
              <a:rPr lang="en-US" sz="1600" dirty="0" err="1" smtClean="0"/>
              <a:t>metuwrf</a:t>
            </a:r>
            <a:r>
              <a:rPr lang="en-US" sz="1600" dirty="0" smtClean="0"/>
              <a:t> forecast)</a:t>
            </a:r>
            <a:endParaRPr lang="en-US" sz="1600" dirty="0"/>
          </a:p>
        </p:txBody>
      </p:sp>
      <p:pic>
        <p:nvPicPr>
          <p:cNvPr id="2" name="Picture 1" descr="04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2844800"/>
            <a:ext cx="4013200" cy="4013200"/>
          </a:xfrm>
          <a:prstGeom prst="rect">
            <a:avLst/>
          </a:prstGeom>
        </p:spPr>
      </p:pic>
      <p:pic>
        <p:nvPicPr>
          <p:cNvPr id="3" name="Picture 2" descr="02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30" y="33867"/>
            <a:ext cx="2927570" cy="2927570"/>
          </a:xfrm>
          <a:prstGeom prst="rect">
            <a:avLst/>
          </a:prstGeom>
        </p:spPr>
      </p:pic>
      <p:pic>
        <p:nvPicPr>
          <p:cNvPr id="6" name="Picture 5" descr="06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00" y="31973"/>
            <a:ext cx="2911899" cy="29118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3700" y="1303867"/>
            <a:ext cx="1448734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SKIRON Athens</a:t>
            </a:r>
          </a:p>
          <a:p>
            <a:r>
              <a:rPr lang="en-US" sz="1600" dirty="0"/>
              <a:t>f</a:t>
            </a:r>
            <a:r>
              <a:rPr lang="en-US" sz="1600" dirty="0" smtClean="0"/>
              <a:t>orecast winds </a:t>
            </a:r>
          </a:p>
          <a:p>
            <a:r>
              <a:rPr lang="en-US" sz="1600" dirty="0" smtClean="0"/>
              <a:t>August 2009</a:t>
            </a:r>
          </a:p>
        </p:txBody>
      </p:sp>
    </p:spTree>
    <p:extLst>
      <p:ext uri="{BB962C8B-B14F-4D97-AF65-F5344CB8AC3E}">
        <p14:creationId xmlns:p14="http://schemas.microsoft.com/office/powerpoint/2010/main" val="68988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dwind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883" y="0"/>
            <a:ext cx="5981700" cy="3022600"/>
          </a:xfrm>
          <a:prstGeom prst="rect">
            <a:avLst/>
          </a:prstGeom>
        </p:spPr>
      </p:pic>
      <p:pic>
        <p:nvPicPr>
          <p:cNvPr id="4" name="Picture 3" descr="IMG_IL_07_07_13_A_LR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1" y="3022600"/>
            <a:ext cx="5113866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res-Amraoui_et_al_2013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" y="476245"/>
            <a:ext cx="89027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vvidi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56" y="880527"/>
            <a:ext cx="5817342" cy="4940300"/>
          </a:xfrm>
          <a:prstGeom prst="rect">
            <a:avLst/>
          </a:prstGeom>
        </p:spPr>
      </p:pic>
      <p:pic>
        <p:nvPicPr>
          <p:cNvPr id="4" name="Picture 3" descr="savvidis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10" y="999061"/>
            <a:ext cx="4628949" cy="43857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1191" y="369425"/>
            <a:ext cx="2638062" cy="58477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Upwellings</a:t>
            </a:r>
            <a:r>
              <a:rPr lang="en-US" sz="1600" dirty="0" smtClean="0"/>
              <a:t> in the Aegean Sea</a:t>
            </a:r>
          </a:p>
          <a:p>
            <a:r>
              <a:rPr lang="en-US" sz="1600" dirty="0" smtClean="0"/>
              <a:t>(</a:t>
            </a:r>
            <a:r>
              <a:rPr lang="en-US" sz="1600" dirty="0" err="1" smtClean="0"/>
              <a:t>Savvidis</a:t>
            </a:r>
            <a:r>
              <a:rPr lang="en-US" sz="1600" dirty="0" smtClean="0"/>
              <a:t> et al., 2004)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38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10" y="1649063"/>
            <a:ext cx="4733390" cy="44511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4389" y="571845"/>
            <a:ext cx="1962496" cy="107721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72 </a:t>
            </a:r>
            <a:r>
              <a:rPr lang="en-US" sz="1600" dirty="0" err="1" smtClean="0"/>
              <a:t>hr</a:t>
            </a:r>
            <a:r>
              <a:rPr lang="en-US" sz="1600" dirty="0" smtClean="0"/>
              <a:t> surface winds 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nd relative humidity </a:t>
            </a:r>
          </a:p>
          <a:p>
            <a:r>
              <a:rPr lang="en-US" sz="1600" dirty="0" smtClean="0"/>
              <a:t>on 18 Sep 2012</a:t>
            </a:r>
          </a:p>
          <a:p>
            <a:r>
              <a:rPr lang="en-US" sz="1600" dirty="0" smtClean="0"/>
              <a:t>(</a:t>
            </a:r>
            <a:r>
              <a:rPr lang="en-US" sz="1600" dirty="0" err="1" smtClean="0"/>
              <a:t>metuwrf</a:t>
            </a:r>
            <a:r>
              <a:rPr lang="en-US" sz="1600" dirty="0" smtClean="0"/>
              <a:t> forecast)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9469"/>
            <a:ext cx="4978400" cy="45520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9322" y="601476"/>
            <a:ext cx="1757312" cy="107721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72hr accumulated </a:t>
            </a:r>
          </a:p>
          <a:p>
            <a:r>
              <a:rPr lang="en-US" sz="1600" dirty="0" smtClean="0"/>
              <a:t>Precipitation</a:t>
            </a:r>
          </a:p>
          <a:p>
            <a:r>
              <a:rPr lang="en-US" sz="1600" dirty="0" smtClean="0"/>
              <a:t>on 18 Sep 2012</a:t>
            </a:r>
          </a:p>
          <a:p>
            <a:r>
              <a:rPr lang="en-US" sz="1600" dirty="0" smtClean="0"/>
              <a:t>(</a:t>
            </a:r>
            <a:r>
              <a:rPr lang="en-US" sz="1600" dirty="0" err="1" smtClean="0"/>
              <a:t>metuwrf</a:t>
            </a:r>
            <a:r>
              <a:rPr lang="en-US" sz="1600" dirty="0" smtClean="0"/>
              <a:t> forecast)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917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4" y="431078"/>
            <a:ext cx="4406899" cy="2682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58533" y="909109"/>
            <a:ext cx="1467970" cy="58477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Satellite SST </a:t>
            </a:r>
          </a:p>
          <a:p>
            <a:r>
              <a:rPr lang="en-US" sz="1600" dirty="0" smtClean="0"/>
              <a:t>on 12 Sep 2012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31" y="3078941"/>
            <a:ext cx="5396266" cy="3372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6030" y="4273550"/>
            <a:ext cx="1467970" cy="58477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Skiron</a:t>
            </a:r>
            <a:r>
              <a:rPr lang="en-US" sz="1600" dirty="0" smtClean="0"/>
              <a:t> winds</a:t>
            </a:r>
          </a:p>
          <a:p>
            <a:r>
              <a:rPr lang="en-US" sz="1600" dirty="0" smtClean="0"/>
              <a:t>on 12 Sep 2012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" y="514250"/>
            <a:ext cx="4318000" cy="254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28142"/>
            <a:ext cx="4155968" cy="37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4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0" y="2252663"/>
          <a:ext cx="9144000" cy="460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Document" r:id="rId4" imgW="5263896" imgH="2651760" progId="Word.Document.8">
                  <p:embed/>
                </p:oleObj>
              </mc:Choice>
              <mc:Fallback>
                <p:oleObj name="Document" r:id="rId4" imgW="5263896" imgH="26517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52663"/>
                        <a:ext cx="9144000" cy="460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0" y="457200"/>
            <a:ext cx="5867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Mediterranean and Black Sea</a:t>
            </a:r>
          </a:p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-</a:t>
            </a:r>
          </a:p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regions </a:t>
            </a:r>
            <a:r>
              <a:rPr lang="en-US" sz="3200" dirty="0">
                <a:solidFill>
                  <a:schemeClr val="tx2"/>
                </a:solidFill>
              </a:rPr>
              <a:t>of high climate </a:t>
            </a:r>
            <a:r>
              <a:rPr lang="en-US" sz="3200" dirty="0" smtClean="0">
                <a:solidFill>
                  <a:schemeClr val="tx2"/>
                </a:solidFill>
              </a:rPr>
              <a:t>variability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a</a:t>
            </a:r>
            <a:r>
              <a:rPr lang="en-US" sz="3200" dirty="0" smtClean="0">
                <a:solidFill>
                  <a:schemeClr val="tx2"/>
                </a:solidFill>
              </a:rPr>
              <a:t>nd contrasts 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8600"/>
            <a:ext cx="274320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889000"/>
            <a:ext cx="7404100" cy="506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8564" y="344441"/>
            <a:ext cx="3422331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İNEBOLU Sea Surface Temperature SST</a:t>
            </a:r>
          </a:p>
        </p:txBody>
      </p:sp>
    </p:spTree>
    <p:extLst>
      <p:ext uri="{BB962C8B-B14F-4D97-AF65-F5344CB8AC3E}">
        <p14:creationId xmlns:p14="http://schemas.microsoft.com/office/powerpoint/2010/main" val="15883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3" y="829733"/>
            <a:ext cx="7124700" cy="523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8564" y="327508"/>
            <a:ext cx="3422331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İNEBOLU Sea Surface Temperature SST</a:t>
            </a:r>
          </a:p>
        </p:txBody>
      </p:sp>
    </p:spTree>
    <p:extLst>
      <p:ext uri="{BB962C8B-B14F-4D97-AF65-F5344CB8AC3E}">
        <p14:creationId xmlns:p14="http://schemas.microsoft.com/office/powerpoint/2010/main" val="295469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44" y="0"/>
            <a:ext cx="5209194" cy="31708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67" y="3054327"/>
            <a:ext cx="4992835" cy="3837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416" y="3404704"/>
            <a:ext cx="2686174" cy="16788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8216910" y="4292600"/>
            <a:ext cx="76200" cy="384228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oval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309512" y="4516463"/>
            <a:ext cx="419100" cy="1524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oval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92544" y="4025900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91045" y="43561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223" y="3285946"/>
            <a:ext cx="2343747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İnebolu</a:t>
            </a:r>
            <a:r>
              <a:rPr lang="en-US" sz="1600" dirty="0" smtClean="0"/>
              <a:t> winds</a:t>
            </a:r>
          </a:p>
          <a:p>
            <a:r>
              <a:rPr lang="en-US" sz="1600" dirty="0"/>
              <a:t>r</a:t>
            </a:r>
            <a:r>
              <a:rPr lang="en-US" sz="1600" dirty="0" smtClean="0"/>
              <a:t>ed dots – original data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lack – low pass filtered</a:t>
            </a:r>
          </a:p>
          <a:p>
            <a:r>
              <a:rPr lang="en-US" sz="1600" dirty="0"/>
              <a:t>R</a:t>
            </a:r>
            <a:r>
              <a:rPr lang="en-US" sz="1600" dirty="0" smtClean="0"/>
              <a:t>otated 40° to align with </a:t>
            </a:r>
          </a:p>
          <a:p>
            <a:r>
              <a:rPr lang="en-US" sz="1600" dirty="0" smtClean="0"/>
              <a:t>the coast</a:t>
            </a:r>
          </a:p>
          <a:p>
            <a:r>
              <a:rPr lang="en-US" sz="1600" dirty="0" smtClean="0"/>
              <a:t>U -alongshore</a:t>
            </a:r>
          </a:p>
          <a:p>
            <a:r>
              <a:rPr lang="en-US" sz="1600" dirty="0" smtClean="0"/>
              <a:t>V -</a:t>
            </a:r>
            <a:r>
              <a:rPr lang="en-US" sz="1600" dirty="0" err="1" smtClean="0"/>
              <a:t>crosshore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90756" y="1584327"/>
            <a:ext cx="1429598" cy="107721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High-pass</a:t>
            </a:r>
          </a:p>
          <a:p>
            <a:r>
              <a:rPr lang="en-US" sz="1600" dirty="0"/>
              <a:t>f</a:t>
            </a:r>
            <a:r>
              <a:rPr lang="en-US" sz="1600" dirty="0" smtClean="0"/>
              <a:t>iltered </a:t>
            </a:r>
          </a:p>
          <a:p>
            <a:r>
              <a:rPr lang="en-US" sz="1600" dirty="0" smtClean="0"/>
              <a:t>SST time series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t </a:t>
            </a:r>
            <a:r>
              <a:rPr lang="en-US" sz="1600" dirty="0" err="1" smtClean="0"/>
              <a:t>İnebolu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766052" y="722730"/>
            <a:ext cx="1429598" cy="58477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SST time series</a:t>
            </a:r>
          </a:p>
          <a:p>
            <a:r>
              <a:rPr lang="en-US" sz="1600" dirty="0" smtClean="0"/>
              <a:t>At </a:t>
            </a:r>
            <a:r>
              <a:rPr lang="en-US" sz="1600" dirty="0" err="1" smtClean="0"/>
              <a:t>İnebolu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6180" y="5325865"/>
            <a:ext cx="2332790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İnebolu</a:t>
            </a:r>
            <a:r>
              <a:rPr lang="en-US" sz="1600" dirty="0"/>
              <a:t> </a:t>
            </a:r>
            <a:r>
              <a:rPr lang="en-US" sz="1600" dirty="0" smtClean="0"/>
              <a:t>SST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lue- observed at </a:t>
            </a:r>
            <a:r>
              <a:rPr lang="en-US" sz="1600" dirty="0" err="1" smtClean="0"/>
              <a:t>İnebolu</a:t>
            </a:r>
            <a:endParaRPr lang="en-US" sz="1600" dirty="0" smtClean="0"/>
          </a:p>
          <a:p>
            <a:r>
              <a:rPr lang="en-US" sz="1600" dirty="0"/>
              <a:t>b</a:t>
            </a:r>
            <a:r>
              <a:rPr lang="en-US" sz="1600" dirty="0" smtClean="0"/>
              <a:t>lack – ECMWF data base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278191" y="2081265"/>
            <a:ext cx="1884550" cy="1323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Northeasterlies</a:t>
            </a:r>
            <a:endParaRPr lang="en-US" sz="1600" dirty="0" smtClean="0"/>
          </a:p>
          <a:p>
            <a:r>
              <a:rPr lang="en-US" sz="1600" dirty="0"/>
              <a:t>c</a:t>
            </a:r>
            <a:r>
              <a:rPr lang="en-US" sz="1600" dirty="0" smtClean="0"/>
              <a:t>reate upwelling</a:t>
            </a:r>
          </a:p>
          <a:p>
            <a:r>
              <a:rPr lang="en-US" sz="1600" dirty="0" smtClean="0"/>
              <a:t>along the southwest</a:t>
            </a:r>
          </a:p>
          <a:p>
            <a:r>
              <a:rPr lang="en-US" sz="1600" dirty="0" smtClean="0"/>
              <a:t>Black Sea coast </a:t>
            </a:r>
          </a:p>
          <a:p>
            <a:r>
              <a:rPr lang="en-US" sz="1600" dirty="0" smtClean="0"/>
              <a:t>Near </a:t>
            </a:r>
            <a:r>
              <a:rPr lang="en-US" sz="1600" dirty="0" err="1" smtClean="0"/>
              <a:t>İnebolu</a:t>
            </a:r>
            <a:r>
              <a:rPr lang="en-US" sz="1600" dirty="0" smtClean="0"/>
              <a:t> 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310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xinebolu-si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71" y="0"/>
            <a:ext cx="624863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66196" y="571601"/>
            <a:ext cx="1727005" cy="175432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err="1" smtClean="0"/>
              <a:t>İnebolu</a:t>
            </a:r>
            <a:r>
              <a:rPr lang="en-US" dirty="0" smtClean="0"/>
              <a:t> winds</a:t>
            </a:r>
          </a:p>
          <a:p>
            <a:r>
              <a:rPr lang="en-US" dirty="0" smtClean="0"/>
              <a:t>low pass filtered</a:t>
            </a:r>
          </a:p>
          <a:p>
            <a:r>
              <a:rPr lang="en-US" dirty="0" smtClean="0"/>
              <a:t>aligned with </a:t>
            </a:r>
          </a:p>
          <a:p>
            <a:r>
              <a:rPr lang="en-US" dirty="0" smtClean="0"/>
              <a:t>the coast</a:t>
            </a:r>
          </a:p>
          <a:p>
            <a:r>
              <a:rPr lang="en-US" dirty="0" smtClean="0"/>
              <a:t>U -alongshore</a:t>
            </a:r>
          </a:p>
          <a:p>
            <a:r>
              <a:rPr lang="en-US" dirty="0" smtClean="0"/>
              <a:t>V -</a:t>
            </a:r>
            <a:r>
              <a:rPr lang="en-US" dirty="0" err="1" smtClean="0"/>
              <a:t>crosshore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34164" y="3031732"/>
            <a:ext cx="1238640" cy="58477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ECMWF SST </a:t>
            </a:r>
          </a:p>
          <a:p>
            <a:r>
              <a:rPr lang="en-US" sz="1600" dirty="0" smtClean="0"/>
              <a:t>near </a:t>
            </a:r>
            <a:r>
              <a:rPr lang="en-US" sz="1600" dirty="0" err="1" smtClean="0"/>
              <a:t>inebolu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434164" y="4885598"/>
            <a:ext cx="1516862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İnebolu</a:t>
            </a:r>
            <a:r>
              <a:rPr lang="en-US" sz="1600" dirty="0"/>
              <a:t> </a:t>
            </a:r>
            <a:r>
              <a:rPr lang="en-US" sz="1600" dirty="0" smtClean="0"/>
              <a:t>SST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lue – observed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lack – ECMWF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5231" y="2033540"/>
            <a:ext cx="129324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</a:t>
            </a:r>
            <a:r>
              <a:rPr lang="en-US" sz="1600" dirty="0" smtClean="0"/>
              <a:t>ame pattern</a:t>
            </a:r>
          </a:p>
          <a:p>
            <a:r>
              <a:rPr lang="en-US" sz="1600" dirty="0"/>
              <a:t>r</a:t>
            </a:r>
            <a:r>
              <a:rPr lang="en-US" sz="1600" dirty="0" smtClean="0"/>
              <a:t>epeated</a:t>
            </a:r>
          </a:p>
          <a:p>
            <a:r>
              <a:rPr lang="en-US" sz="1600" dirty="0" smtClean="0"/>
              <a:t>2008-2014 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709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575" y="0"/>
            <a:ext cx="5298425" cy="3928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1100"/>
            <a:ext cx="5194300" cy="4406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02883" y="6488668"/>
            <a:ext cx="1954381" cy="369332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Photos </a:t>
            </a:r>
            <a:r>
              <a:rPr lang="en-US" dirty="0" err="1" smtClean="0"/>
              <a:t>Sinan</a:t>
            </a:r>
            <a:r>
              <a:rPr lang="en-US" dirty="0" smtClean="0"/>
              <a:t> </a:t>
            </a:r>
            <a:r>
              <a:rPr lang="en-US" dirty="0" err="1" smtClean="0"/>
              <a:t>Çevik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7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" y="430200"/>
            <a:ext cx="4521200" cy="32234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1176" y="277803"/>
            <a:ext cx="6568287" cy="369332"/>
          </a:xfrm>
          <a:prstGeom prst="rect">
            <a:avLst/>
          </a:prstGeom>
          <a:solidFill>
            <a:srgbClr val="CCFFCC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Dizzying fish by the upwelling collected by the people of </a:t>
            </a:r>
            <a:r>
              <a:rPr lang="en-US" dirty="0" err="1" smtClean="0"/>
              <a:t>İnebolu</a:t>
            </a:r>
            <a:r>
              <a:rPr lang="en-US" dirty="0" smtClean="0"/>
              <a:t> 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" y="3670581"/>
            <a:ext cx="5626278" cy="3187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1361533"/>
            <a:ext cx="4919133" cy="34616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02883" y="6488668"/>
            <a:ext cx="1954381" cy="369332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Photos </a:t>
            </a:r>
            <a:r>
              <a:rPr lang="en-US" dirty="0" err="1" smtClean="0"/>
              <a:t>Sinan</a:t>
            </a:r>
            <a:r>
              <a:rPr lang="en-US" dirty="0" smtClean="0"/>
              <a:t> </a:t>
            </a:r>
            <a:r>
              <a:rPr lang="en-US" dirty="0" err="1" smtClean="0"/>
              <a:t>Çevik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im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260"/>
            <a:ext cx="9144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724" y="658556"/>
            <a:ext cx="80426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‘Marine Layer’ (atmospheric inversion) at </a:t>
            </a:r>
            <a:r>
              <a:rPr lang="en-US" dirty="0" err="1" smtClean="0"/>
              <a:t>İnebolu</a:t>
            </a:r>
            <a:r>
              <a:rPr lang="en-US" dirty="0"/>
              <a:t> </a:t>
            </a:r>
            <a:r>
              <a:rPr lang="en-US" dirty="0" smtClean="0"/>
              <a:t>coastal upwelling area, Black Sea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45692" y="6302405"/>
            <a:ext cx="1864613" cy="369332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Photo </a:t>
            </a:r>
            <a:r>
              <a:rPr lang="en-US" dirty="0" err="1" smtClean="0"/>
              <a:t>Sinan</a:t>
            </a:r>
            <a:r>
              <a:rPr lang="en-US" dirty="0" smtClean="0"/>
              <a:t> </a:t>
            </a:r>
            <a:r>
              <a:rPr lang="en-US" dirty="0" err="1" smtClean="0"/>
              <a:t>Çevik</a:t>
            </a:r>
            <a:endParaRPr lang="en-US" dirty="0"/>
          </a:p>
        </p:txBody>
      </p:sp>
      <p:pic>
        <p:nvPicPr>
          <p:cNvPr id="5" name="Picture 4" descr="2012-heatflx-255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213732"/>
            <a:ext cx="2038168" cy="17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3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286" y="5410441"/>
            <a:ext cx="7640900" cy="4794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686" y="5562841"/>
            <a:ext cx="7640900" cy="4794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086" y="5715241"/>
            <a:ext cx="7640900" cy="4794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486" y="5867641"/>
            <a:ext cx="7640900" cy="4794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0" y="3251210"/>
            <a:ext cx="5109633" cy="320837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40264" y="76205"/>
            <a:ext cx="8229600" cy="3412067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Black </a:t>
            </a:r>
            <a:r>
              <a:rPr lang="en-US" dirty="0" smtClean="0"/>
              <a:t>Sea:</a:t>
            </a:r>
          </a:p>
          <a:p>
            <a:pPr>
              <a:buFontTx/>
              <a:buChar char="-"/>
            </a:pPr>
            <a:r>
              <a:rPr lang="en-US" dirty="0" smtClean="0"/>
              <a:t>an ‘almost’ closed basin, constrained </a:t>
            </a:r>
            <a:r>
              <a:rPr lang="en-US" dirty="0"/>
              <a:t>by the exchange </a:t>
            </a:r>
            <a:r>
              <a:rPr lang="en-US" dirty="0" smtClean="0"/>
              <a:t>of water at </a:t>
            </a:r>
            <a:r>
              <a:rPr lang="en-US" dirty="0"/>
              <a:t>the Turkish Straits System</a:t>
            </a:r>
            <a:r>
              <a:rPr lang="en-US" dirty="0" smtClean="0"/>
              <a:t>,</a:t>
            </a:r>
          </a:p>
          <a:p>
            <a:pPr>
              <a:buFontTx/>
              <a:buChar char="-"/>
            </a:pPr>
            <a:r>
              <a:rPr lang="en-US" dirty="0" smtClean="0"/>
              <a:t>catchment area  covering </a:t>
            </a:r>
            <a:r>
              <a:rPr lang="en-US" dirty="0"/>
              <a:t>almost half of the European </a:t>
            </a:r>
            <a:r>
              <a:rPr lang="en-US" dirty="0" smtClean="0"/>
              <a:t>continent</a:t>
            </a:r>
          </a:p>
          <a:p>
            <a:pPr>
              <a:buFontTx/>
              <a:buChar char="-"/>
            </a:pPr>
            <a:r>
              <a:rPr lang="en-US" dirty="0" smtClean="0"/>
              <a:t>large </a:t>
            </a:r>
            <a:r>
              <a:rPr lang="en-US" dirty="0"/>
              <a:t>rivers </a:t>
            </a:r>
            <a:r>
              <a:rPr lang="en-US" dirty="0" smtClean="0"/>
              <a:t>and land runoff carry water </a:t>
            </a:r>
            <a:r>
              <a:rPr lang="en-US" dirty="0"/>
              <a:t>and </a:t>
            </a:r>
            <a:r>
              <a:rPr lang="en-US" dirty="0" smtClean="0"/>
              <a:t>pollutants into the sea</a:t>
            </a:r>
          </a:p>
          <a:p>
            <a:pPr>
              <a:buFontTx/>
              <a:buChar char="-"/>
            </a:pPr>
            <a:r>
              <a:rPr lang="en-US" dirty="0" smtClean="0"/>
              <a:t>The hydrological cycle of water originating from the European-Black Sea and the Euro-Mediterranean regions is completed by the fluxes of water through the Turkish Straits System</a:t>
            </a:r>
          </a:p>
          <a:p>
            <a:pPr>
              <a:buFontTx/>
              <a:buChar char="-"/>
            </a:pPr>
            <a:r>
              <a:rPr lang="en-US" dirty="0"/>
              <a:t>a</a:t>
            </a:r>
            <a:r>
              <a:rPr lang="en-US" dirty="0" smtClean="0"/>
              <a:t>ir</a:t>
            </a:r>
            <a:r>
              <a:rPr lang="en-US" dirty="0"/>
              <a:t>-sea exchange </a:t>
            </a:r>
            <a:r>
              <a:rPr lang="en-US" dirty="0" smtClean="0"/>
              <a:t>is </a:t>
            </a:r>
            <a:r>
              <a:rPr lang="en-US" dirty="0"/>
              <a:t>all too significant in </a:t>
            </a:r>
            <a:r>
              <a:rPr lang="en-US" dirty="0" smtClean="0"/>
              <a:t>the </a:t>
            </a:r>
            <a:r>
              <a:rPr lang="en-US" dirty="0"/>
              <a:t>climate sensitive </a:t>
            </a:r>
            <a:r>
              <a:rPr lang="en-US" dirty="0" smtClean="0"/>
              <a:t>region of seas trapped between lands - </a:t>
            </a:r>
            <a:r>
              <a:rPr lang="en-US" dirty="0" err="1" smtClean="0">
                <a:solidFill>
                  <a:srgbClr val="FF0000"/>
                </a:solidFill>
              </a:rPr>
              <a:t>medi</a:t>
            </a:r>
            <a:r>
              <a:rPr lang="en-US" dirty="0" smtClean="0">
                <a:solidFill>
                  <a:srgbClr val="FF0000"/>
                </a:solidFill>
              </a:rPr>
              <a:t> terra </a:t>
            </a:r>
            <a:r>
              <a:rPr lang="en-US" dirty="0" err="1" smtClean="0">
                <a:solidFill>
                  <a:srgbClr val="FF0000"/>
                </a:solidFill>
              </a:rPr>
              <a:t>nean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character</a:t>
            </a:r>
          </a:p>
        </p:txBody>
      </p:sp>
    </p:spTree>
    <p:extLst>
      <p:ext uri="{BB962C8B-B14F-4D97-AF65-F5344CB8AC3E}">
        <p14:creationId xmlns:p14="http://schemas.microsoft.com/office/powerpoint/2010/main" val="326657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Y2w0O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68" y="918410"/>
            <a:ext cx="4104996" cy="3078747"/>
          </a:xfrm>
          <a:prstGeom prst="rect">
            <a:avLst/>
          </a:prstGeom>
        </p:spPr>
      </p:pic>
      <p:pic>
        <p:nvPicPr>
          <p:cNvPr id="5" name="Picture 4" descr="25_ocak_uyd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53" y="-15764"/>
            <a:ext cx="6577263" cy="4932947"/>
          </a:xfrm>
          <a:prstGeom prst="rect">
            <a:avLst/>
          </a:prstGeom>
        </p:spPr>
      </p:pic>
      <p:pic>
        <p:nvPicPr>
          <p:cNvPr id="4" name="Picture 3" descr="AERONET_Sevastopol.2012041.aqua.2k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5" y="3337326"/>
            <a:ext cx="4694231" cy="3520673"/>
          </a:xfrm>
          <a:prstGeom prst="rect">
            <a:avLst/>
          </a:prstGeom>
        </p:spPr>
      </p:pic>
      <p:pic>
        <p:nvPicPr>
          <p:cNvPr id="2" name="Picture 1" descr="AERONET_Sevastopol.2012032.aqua.250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4"/>
            <a:ext cx="4719052" cy="3539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2345" y="46956"/>
            <a:ext cx="139078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Feb 02, 2012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2345" y="3627825"/>
            <a:ext cx="139078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Feb 10, 2012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2733" y="416288"/>
            <a:ext cx="135404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Jan 25, 2010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8023" y="4999547"/>
            <a:ext cx="5130808" cy="17543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Wintertime moisture transport </a:t>
            </a:r>
          </a:p>
          <a:p>
            <a:r>
              <a:rPr lang="en-US" dirty="0" smtClean="0"/>
              <a:t>SEA EFFECT</a:t>
            </a:r>
            <a:endParaRPr lang="en-US" dirty="0"/>
          </a:p>
          <a:p>
            <a:r>
              <a:rPr lang="en-US" dirty="0" smtClean="0"/>
              <a:t>Cold dry winds from the north picking up </a:t>
            </a:r>
          </a:p>
          <a:p>
            <a:r>
              <a:rPr lang="en-US" dirty="0"/>
              <a:t>m</a:t>
            </a:r>
            <a:r>
              <a:rPr lang="en-US" dirty="0" smtClean="0"/>
              <a:t>oisture from the warm Black Sea</a:t>
            </a:r>
            <a:endParaRPr lang="en-US" dirty="0"/>
          </a:p>
          <a:p>
            <a:r>
              <a:rPr lang="en-US" dirty="0"/>
              <a:t>Southward moisture transport from the Black Sea</a:t>
            </a:r>
          </a:p>
          <a:p>
            <a:r>
              <a:rPr lang="en-US" dirty="0"/>
              <a:t>creates snow blizzards in the absence of a storm…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418392" y="635028"/>
            <a:ext cx="582326" cy="1881120"/>
          </a:xfrm>
          <a:prstGeom prst="straightConnector1">
            <a:avLst/>
          </a:prstGeom>
          <a:ln w="76200" cap="flat" cmpd="sng">
            <a:solidFill>
              <a:srgbClr val="FF6600"/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365766" y="4149104"/>
            <a:ext cx="383371" cy="1287206"/>
          </a:xfrm>
          <a:prstGeom prst="straightConnector1">
            <a:avLst/>
          </a:prstGeom>
          <a:ln w="76200" cap="flat" cmpd="sng">
            <a:solidFill>
              <a:srgbClr val="FF6600"/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26871" y="167743"/>
            <a:ext cx="347430" cy="2072827"/>
          </a:xfrm>
          <a:prstGeom prst="straightConnector1">
            <a:avLst/>
          </a:prstGeom>
          <a:ln w="76200" cap="flat" cmpd="sng">
            <a:solidFill>
              <a:srgbClr val="FF6600"/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354499" y="3737815"/>
            <a:ext cx="281538" cy="1698495"/>
          </a:xfrm>
          <a:prstGeom prst="straightConnector1">
            <a:avLst/>
          </a:prstGeom>
          <a:ln w="76200" cap="flat" cmpd="sng">
            <a:solidFill>
              <a:srgbClr val="FF6600"/>
            </a:solidFill>
            <a:round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84238" y="4155561"/>
            <a:ext cx="1026393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Ice cover</a:t>
            </a:r>
          </a:p>
          <a:p>
            <a:r>
              <a:rPr lang="en-US" dirty="0" smtClean="0"/>
              <a:t>Azov Sea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84238" y="1120840"/>
            <a:ext cx="1026393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Ice cover</a:t>
            </a:r>
          </a:p>
          <a:p>
            <a:r>
              <a:rPr lang="en-US" dirty="0" smtClean="0"/>
              <a:t>Azov Sea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844" y="265696"/>
            <a:ext cx="9678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Ice NWS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844" y="3786229"/>
            <a:ext cx="9678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Ice NWS</a:t>
            </a:r>
            <a:endParaRPr lang="en-US" dirty="0"/>
          </a:p>
        </p:txBody>
      </p:sp>
      <p:pic>
        <p:nvPicPr>
          <p:cNvPr id="19" name="Picture 18" descr="Görüntü12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74" y="3301640"/>
            <a:ext cx="1854710" cy="13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4" y="17376612"/>
            <a:ext cx="6553628" cy="4588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64" y="17529012"/>
            <a:ext cx="6553628" cy="4588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4" y="-1"/>
            <a:ext cx="4304715" cy="3014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3" y="2777067"/>
            <a:ext cx="4470153" cy="4080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13" y="22166874"/>
            <a:ext cx="6553628" cy="4465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916" y="-1"/>
            <a:ext cx="4712073" cy="32173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58709" y="4025587"/>
            <a:ext cx="4574089" cy="203132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Typical summertime atmospheric circulation:</a:t>
            </a:r>
          </a:p>
          <a:p>
            <a:endParaRPr lang="en-US" dirty="0" smtClean="0"/>
          </a:p>
          <a:p>
            <a:r>
              <a:rPr lang="en-US" dirty="0" smtClean="0"/>
              <a:t>Stable situation involving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Basra cyclonic circulation component </a:t>
            </a:r>
          </a:p>
          <a:p>
            <a:r>
              <a:rPr lang="en-US" dirty="0"/>
              <a:t> </a:t>
            </a:r>
            <a:r>
              <a:rPr lang="en-US" dirty="0" smtClean="0"/>
              <a:t>     of the Indian Monsoon system</a:t>
            </a:r>
          </a:p>
          <a:p>
            <a:r>
              <a:rPr lang="en-US" dirty="0" smtClean="0"/>
              <a:t>-     </a:t>
            </a:r>
            <a:r>
              <a:rPr lang="en-US" dirty="0" err="1" smtClean="0"/>
              <a:t>antcyclonic</a:t>
            </a:r>
            <a:r>
              <a:rPr lang="en-US" dirty="0" smtClean="0"/>
              <a:t> circulation established near the </a:t>
            </a:r>
          </a:p>
          <a:p>
            <a:r>
              <a:rPr lang="en-US" dirty="0" smtClean="0"/>
              <a:t>       Balkans and north of Black Sea</a:t>
            </a:r>
          </a:p>
        </p:txBody>
      </p:sp>
    </p:spTree>
    <p:extLst>
      <p:ext uri="{BB962C8B-B14F-4D97-AF65-F5344CB8AC3E}">
        <p14:creationId xmlns:p14="http://schemas.microsoft.com/office/powerpoint/2010/main" val="295469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13501"/>
            <a:ext cx="9144000" cy="228062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GB" dirty="0" smtClean="0">
                <a:solidFill>
                  <a:srgbClr val="2F2F8F"/>
                </a:solidFill>
                <a:cs typeface="Times New Roman" pitchFamily="18" charset="0"/>
              </a:rPr>
              <a:t>GEOGRAPHY</a:t>
            </a:r>
          </a:p>
          <a:p>
            <a:r>
              <a:rPr lang="en-GB" dirty="0" smtClean="0"/>
              <a:t>Black sea: depth max. 2252 </a:t>
            </a:r>
            <a:r>
              <a:rPr lang="en-GB" dirty="0"/>
              <a:t>m, </a:t>
            </a:r>
            <a:r>
              <a:rPr lang="en-GB" dirty="0" smtClean="0"/>
              <a:t>avg. 1240 m, </a:t>
            </a:r>
          </a:p>
          <a:p>
            <a:r>
              <a:rPr lang="en-GB" dirty="0"/>
              <a:t> </a:t>
            </a:r>
            <a:r>
              <a:rPr lang="en-GB" dirty="0" smtClean="0"/>
              <a:t>                  max </a:t>
            </a:r>
            <a:r>
              <a:rPr lang="en-GB" dirty="0" err="1" smtClean="0"/>
              <a:t>zonal</a:t>
            </a:r>
            <a:r>
              <a:rPr lang="en-GB" dirty="0" smtClean="0"/>
              <a:t> length 1150 km, min. </a:t>
            </a:r>
            <a:r>
              <a:rPr lang="en-GB" dirty="0" err="1" smtClean="0"/>
              <a:t>meridional</a:t>
            </a:r>
            <a:r>
              <a:rPr lang="en-GB" dirty="0" smtClean="0"/>
              <a:t> width 260 km at Crimea – </a:t>
            </a:r>
            <a:r>
              <a:rPr lang="en-GB" dirty="0" err="1" smtClean="0"/>
              <a:t>Sinop</a:t>
            </a:r>
            <a:r>
              <a:rPr lang="en-GB" dirty="0" smtClean="0"/>
              <a:t> section</a:t>
            </a:r>
          </a:p>
          <a:p>
            <a:r>
              <a:rPr lang="en-GB" dirty="0" smtClean="0"/>
              <a:t>Continental shelves - </a:t>
            </a:r>
            <a:r>
              <a:rPr lang="en-GB" dirty="0"/>
              <a:t>25% </a:t>
            </a:r>
            <a:r>
              <a:rPr lang="en-GB" dirty="0" smtClean="0"/>
              <a:t>of the </a:t>
            </a:r>
            <a:r>
              <a:rPr lang="en-GB" dirty="0"/>
              <a:t>total area, depth ≤ </a:t>
            </a:r>
            <a:r>
              <a:rPr lang="en-GB" dirty="0" smtClean="0"/>
              <a:t>100 m, western area and near Kerch Strait.</a:t>
            </a:r>
          </a:p>
          <a:p>
            <a:r>
              <a:rPr lang="en-GB" dirty="0" smtClean="0"/>
              <a:t>Steep </a:t>
            </a:r>
            <a:r>
              <a:rPr lang="en-GB" dirty="0"/>
              <a:t>continental slopes </a:t>
            </a:r>
            <a:r>
              <a:rPr lang="en-GB" dirty="0" smtClean="0"/>
              <a:t>except </a:t>
            </a:r>
            <a:r>
              <a:rPr lang="en-GB" dirty="0"/>
              <a:t>near the Danube and the </a:t>
            </a:r>
            <a:r>
              <a:rPr lang="en-GB" dirty="0" smtClean="0"/>
              <a:t>Kerch strait</a:t>
            </a:r>
          </a:p>
          <a:p>
            <a:r>
              <a:rPr lang="en-GB" dirty="0" smtClean="0"/>
              <a:t>Azov sea: depth ≤ 20 m</a:t>
            </a:r>
          </a:p>
          <a:p>
            <a:r>
              <a:rPr lang="en-GB" dirty="0" smtClean="0"/>
              <a:t>Kerch strait, width ≤15 km, depth ≤ 18 m, length 5 km</a:t>
            </a:r>
          </a:p>
          <a:p>
            <a:r>
              <a:rPr lang="en-GB" dirty="0" err="1" smtClean="0"/>
              <a:t>Bosphorus</a:t>
            </a:r>
            <a:r>
              <a:rPr lang="en-GB" dirty="0" smtClean="0"/>
              <a:t> strait: </a:t>
            </a:r>
            <a:r>
              <a:rPr lang="en-GB" dirty="0"/>
              <a:t>width ≤ </a:t>
            </a:r>
            <a:r>
              <a:rPr lang="en-GB" dirty="0" smtClean="0"/>
              <a:t>1 km</a:t>
            </a:r>
            <a:r>
              <a:rPr lang="en-GB" dirty="0"/>
              <a:t> </a:t>
            </a:r>
            <a:r>
              <a:rPr lang="en-GB" dirty="0" smtClean="0"/>
              <a:t>at narrows, </a:t>
            </a:r>
            <a:r>
              <a:rPr lang="en-GB" dirty="0"/>
              <a:t>depth </a:t>
            </a:r>
            <a:r>
              <a:rPr lang="en-GB" dirty="0" smtClean="0"/>
              <a:t>max. 110 </a:t>
            </a:r>
            <a:r>
              <a:rPr lang="en-GB" dirty="0"/>
              <a:t>m</a:t>
            </a:r>
            <a:r>
              <a:rPr lang="en-GB" dirty="0" smtClean="0"/>
              <a:t>, sill 60m, </a:t>
            </a:r>
            <a:r>
              <a:rPr lang="en-GB" dirty="0"/>
              <a:t>length 32 km</a:t>
            </a:r>
            <a:r>
              <a:rPr lang="en-GB" dirty="0" smtClean="0"/>
              <a:t>.</a:t>
            </a:r>
          </a:p>
        </p:txBody>
      </p:sp>
      <p:pic>
        <p:nvPicPr>
          <p:cNvPr id="5129" name="Picture 9" descr="bsma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9884" y="2323638"/>
            <a:ext cx="6394820" cy="4579186"/>
          </a:xfrm>
          <a:prstGeom prst="rect">
            <a:avLst/>
          </a:prstGeom>
          <a:solidFill>
            <a:srgbClr val="CCFFCC"/>
          </a:solidFill>
        </p:spPr>
      </p:pic>
    </p:spTree>
    <p:extLst>
      <p:ext uri="{BB962C8B-B14F-4D97-AF65-F5344CB8AC3E}">
        <p14:creationId xmlns:p14="http://schemas.microsoft.com/office/powerpoint/2010/main" val="385586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4" y="236235"/>
            <a:ext cx="5706531" cy="3184431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8607" y="3226088"/>
            <a:ext cx="7229520" cy="363191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3402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228600" y="134469"/>
            <a:ext cx="8686800" cy="192975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</a:rPr>
              <a:t>STRATIFICATION</a:t>
            </a:r>
            <a:endParaRPr lang="en-GB" b="0" i="1" dirty="0" smtClean="0">
              <a:solidFill>
                <a:srgbClr val="2F2F8F"/>
              </a:solidFill>
              <a:cs typeface="Times New Roman" pitchFamily="18" charset="0"/>
            </a:endParaRPr>
          </a:p>
          <a:p>
            <a:pPr algn="just" eaLnBrk="0" hangingPunct="0">
              <a:lnSpc>
                <a:spcPct val="80000"/>
              </a:lnSpc>
            </a:pPr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</a:rPr>
              <a:t>Typical profiles of temperature, salinity and density show a well-pronounced permanent </a:t>
            </a:r>
            <a:r>
              <a:rPr lang="en-GB" b="0" dirty="0" err="1" smtClean="0">
                <a:solidFill>
                  <a:srgbClr val="2F2F8F"/>
                </a:solidFill>
                <a:cs typeface="Times New Roman" pitchFamily="18" charset="0"/>
              </a:rPr>
              <a:t>pycnocline</a:t>
            </a:r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</a:rPr>
              <a:t>, which is situated at a depth of 150-300m. Density stratification is determined mainly by salinity. The deep-sea salinity is near 22.5 </a:t>
            </a:r>
            <a:r>
              <a:rPr lang="en-GB" b="0" dirty="0" err="1" smtClean="0">
                <a:solidFill>
                  <a:srgbClr val="2F2F8F"/>
                </a:solidFill>
                <a:cs typeface="Times New Roman" pitchFamily="18" charset="0"/>
              </a:rPr>
              <a:t>ppt</a:t>
            </a:r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</a:rPr>
              <a:t> against 18-18.5 </a:t>
            </a:r>
            <a:r>
              <a:rPr lang="en-GB" b="0" dirty="0" err="1" smtClean="0">
                <a:solidFill>
                  <a:srgbClr val="2F2F8F"/>
                </a:solidFill>
                <a:cs typeface="Times New Roman" pitchFamily="18" charset="0"/>
              </a:rPr>
              <a:t>ppt</a:t>
            </a:r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</a:rPr>
              <a:t> on the surface. Temperature input significant in the upper layer where is observed a distinctive feature of the Black Sea thermal stratification – the cold intermediate layer. SST is varying seasonally from 8</a:t>
            </a:r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  <a:sym typeface="Symbol" pitchFamily="18" charset="2"/>
              </a:rPr>
              <a:t></a:t>
            </a:r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</a:rPr>
              <a:t>C up to 30</a:t>
            </a:r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  <a:sym typeface="Symbol" pitchFamily="18" charset="2"/>
              </a:rPr>
              <a:t></a:t>
            </a:r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</a:rPr>
              <a:t>C. Deep temperature is about 8.5</a:t>
            </a:r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  <a:sym typeface="Symbol" pitchFamily="18" charset="2"/>
              </a:rPr>
              <a:t></a:t>
            </a:r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</a:rPr>
              <a:t>C. The internal </a:t>
            </a:r>
            <a:r>
              <a:rPr lang="en-GB" b="0" dirty="0" err="1" smtClean="0">
                <a:solidFill>
                  <a:srgbClr val="2F2F8F"/>
                </a:solidFill>
                <a:cs typeface="Times New Roman" pitchFamily="18" charset="0"/>
              </a:rPr>
              <a:t>Rossby</a:t>
            </a:r>
            <a:r>
              <a:rPr lang="en-GB" b="0" dirty="0" smtClean="0">
                <a:solidFill>
                  <a:srgbClr val="2F2F8F"/>
                </a:solidFill>
                <a:cs typeface="Times New Roman" pitchFamily="18" charset="0"/>
              </a:rPr>
              <a:t> radius is about 25 km in the deep-sea area.</a:t>
            </a:r>
            <a:r>
              <a:rPr lang="en-GB" b="0" dirty="0" smtClean="0">
                <a:solidFill>
                  <a:srgbClr val="2F2F8F"/>
                </a:solidFill>
                <a:sym typeface="Symbol" pitchFamily="18" charset="2"/>
              </a:rPr>
              <a:t> </a:t>
            </a:r>
          </a:p>
        </p:txBody>
      </p:sp>
      <p:pic>
        <p:nvPicPr>
          <p:cNvPr id="7185" name="Picture 17" descr="D:\NAT\KOROT\2002\Nato\Lect1\Image01ii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4864"/>
            <a:ext cx="9144000" cy="369252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221230" y="5897389"/>
            <a:ext cx="335128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IMPORTANCE OF JEBAR EFFECT !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Both stratification and shelf </a:t>
            </a:r>
            <a:r>
              <a:rPr lang="en-US" b="1" dirty="0" err="1" smtClean="0">
                <a:solidFill>
                  <a:srgbClr val="FF0000"/>
                </a:solidFill>
              </a:rPr>
              <a:t>topo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Centered at 100m !</a:t>
            </a:r>
          </a:p>
        </p:txBody>
      </p:sp>
    </p:spTree>
    <p:extLst>
      <p:ext uri="{BB962C8B-B14F-4D97-AF65-F5344CB8AC3E}">
        <p14:creationId xmlns:p14="http://schemas.microsoft.com/office/powerpoint/2010/main" val="33000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35028" y="420131"/>
            <a:ext cx="330180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The Black Sea surface circulation</a:t>
            </a: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91" y="1102590"/>
            <a:ext cx="6722533" cy="43697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29733" y="5641663"/>
            <a:ext cx="758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schematic diagram for the main features of the upper layer circulation derived from synthesis of past hydrographic studies prior to 1990 </a:t>
            </a:r>
          </a:p>
        </p:txBody>
      </p:sp>
    </p:spTree>
    <p:extLst>
      <p:ext uri="{BB962C8B-B14F-4D97-AF65-F5344CB8AC3E}">
        <p14:creationId xmlns:p14="http://schemas.microsoft.com/office/powerpoint/2010/main" val="13878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3829</TotalTime>
  <Words>1015</Words>
  <Application>Microsoft Macintosh PowerPoint</Application>
  <PresentationFormat>On-screen Show (4:3)</PresentationFormat>
  <Paragraphs>178</Paragraphs>
  <Slides>26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American Typewriter</vt:lpstr>
      <vt:lpstr>Calibri</vt:lpstr>
      <vt:lpstr>Symbol</vt:lpstr>
      <vt:lpstr>Times New Roman</vt:lpstr>
      <vt:lpstr>Arial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IMS-METU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Emin Özsoy</dc:creator>
  <cp:lastModifiedBy>Microsoft Office User</cp:lastModifiedBy>
  <cp:revision>80</cp:revision>
  <dcterms:created xsi:type="dcterms:W3CDTF">2014-10-05T04:05:59Z</dcterms:created>
  <dcterms:modified xsi:type="dcterms:W3CDTF">2016-09-05T16:58:59Z</dcterms:modified>
</cp:coreProperties>
</file>